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6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18" r:id="rId18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83" Type="http://schemas.openxmlformats.org/officeDocument/2006/relationships/slide" Target="slides/slide6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3" name="Shape 9763"/>
        <p:cNvGrpSpPr/>
        <p:nvPr/>
      </p:nvGrpSpPr>
      <p:grpSpPr>
        <a:xfrm>
          <a:off x="0" y="0"/>
          <a:ext cx="0" cy="0"/>
          <a:chOff x="0" y="0"/>
          <a:chExt cx="0" cy="0"/>
        </a:xfrm>
      </p:grpSpPr>
      <p:sp>
        <p:nvSpPr>
          <p:cNvPr id="9764" name="Google Shape;9764;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765" name="Google Shape;9765;p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66" name="Google Shape;9766;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t/>
            </a:r>
            <a:endParaRPr sz="10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notesSlide" Target="../notesSlides/notesSlide63.xml"/><Relationship Id="rId3" Type="http://schemas.openxmlformats.org/officeDocument/2006/relationships/image" Target="../media/image224.png"/></Relationships>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7" name="Shape 9767"/>
        <p:cNvGrpSpPr/>
        <p:nvPr/>
      </p:nvGrpSpPr>
      <p:grpSpPr>
        <a:xfrm>
          <a:off x="0" y="0"/>
          <a:ext cx="0" cy="0"/>
          <a:chOff x="0" y="0"/>
          <a:chExt cx="0" cy="0"/>
        </a:xfrm>
      </p:grpSpPr>
      <p:sp>
        <p:nvSpPr>
          <p:cNvPr id="9768" name="Google Shape;9768;p1493"/>
          <p:cNvSpPr txBox="1"/>
          <p:nvPr>
            <p:ph type="title"/>
          </p:nvPr>
        </p:nvSpPr>
        <p:spPr>
          <a:xfrm>
            <a:off x="1524000" y="350838"/>
            <a:ext cx="6858000" cy="7921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4000"/>
              <a:t>What pollutants are “tradable”?</a:t>
            </a:r>
            <a:endParaRPr/>
          </a:p>
        </p:txBody>
      </p:sp>
      <p:sp>
        <p:nvSpPr>
          <p:cNvPr id="9769" name="Google Shape;9769;p1493"/>
          <p:cNvSpPr txBox="1"/>
          <p:nvPr>
            <p:ph idx="1" type="body"/>
          </p:nvPr>
        </p:nvSpPr>
        <p:spPr>
          <a:xfrm>
            <a:off x="1524000" y="1676400"/>
            <a:ext cx="7620000" cy="49530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accent2"/>
              </a:buClr>
              <a:buSzPts val="2800"/>
              <a:buChar char="💧"/>
            </a:pPr>
            <a:r>
              <a:rPr lang="en-US" sz="2800"/>
              <a:t>National Policy allows trades for:</a:t>
            </a:r>
            <a:endParaRPr/>
          </a:p>
          <a:p>
            <a:pPr indent="-228600" lvl="2" marL="1143000" rtl="0" algn="l">
              <a:lnSpc>
                <a:spcPct val="90000"/>
              </a:lnSpc>
              <a:spcBef>
                <a:spcPts val="560"/>
              </a:spcBef>
              <a:spcAft>
                <a:spcPts val="0"/>
              </a:spcAft>
              <a:buClr>
                <a:schemeClr val="accent2"/>
              </a:buClr>
              <a:buSzPts val="2800"/>
              <a:buChar char="💧"/>
            </a:pPr>
            <a:r>
              <a:rPr lang="en-US" sz="2800"/>
              <a:t>Total Nitrogen</a:t>
            </a:r>
            <a:endParaRPr/>
          </a:p>
          <a:p>
            <a:pPr indent="-228600" lvl="2" marL="1143000" rtl="0" algn="l">
              <a:lnSpc>
                <a:spcPct val="90000"/>
              </a:lnSpc>
              <a:spcBef>
                <a:spcPts val="560"/>
              </a:spcBef>
              <a:spcAft>
                <a:spcPts val="0"/>
              </a:spcAft>
              <a:buClr>
                <a:schemeClr val="accent2"/>
              </a:buClr>
              <a:buSzPts val="2800"/>
              <a:buChar char="💧"/>
            </a:pPr>
            <a:r>
              <a:rPr lang="en-US" sz="2800"/>
              <a:t>Total Phosphorus</a:t>
            </a:r>
            <a:endParaRPr/>
          </a:p>
          <a:p>
            <a:pPr indent="-228600" lvl="2" marL="1143000" rtl="0" algn="l">
              <a:lnSpc>
                <a:spcPct val="90000"/>
              </a:lnSpc>
              <a:spcBef>
                <a:spcPts val="560"/>
              </a:spcBef>
              <a:spcAft>
                <a:spcPts val="0"/>
              </a:spcAft>
              <a:buClr>
                <a:schemeClr val="accent2"/>
              </a:buClr>
              <a:buSzPts val="2800"/>
              <a:buChar char="💧"/>
            </a:pPr>
            <a:r>
              <a:rPr lang="en-US" sz="2800"/>
              <a:t>Sediment</a:t>
            </a:r>
            <a:endParaRPr/>
          </a:p>
          <a:p>
            <a:pPr indent="-228600" lvl="2" marL="1143000" rtl="0" algn="l">
              <a:lnSpc>
                <a:spcPct val="90000"/>
              </a:lnSpc>
              <a:spcBef>
                <a:spcPts val="560"/>
              </a:spcBef>
              <a:spcAft>
                <a:spcPts val="0"/>
              </a:spcAft>
              <a:buClr>
                <a:schemeClr val="accent2"/>
              </a:buClr>
              <a:buSzPts val="2800"/>
              <a:buChar char="💧"/>
            </a:pPr>
            <a:r>
              <a:rPr lang="en-US" sz="2800"/>
              <a:t>Cross-pollutant trading</a:t>
            </a:r>
            <a:endParaRPr/>
          </a:p>
          <a:p>
            <a:pPr indent="-228600" lvl="2" marL="1143000" rtl="0" algn="l">
              <a:lnSpc>
                <a:spcPct val="90000"/>
              </a:lnSpc>
              <a:spcBef>
                <a:spcPts val="560"/>
              </a:spcBef>
              <a:spcAft>
                <a:spcPts val="0"/>
              </a:spcAft>
              <a:buClr>
                <a:schemeClr val="accent2"/>
              </a:buClr>
              <a:buSzPts val="2800"/>
              <a:buChar char="💧"/>
            </a:pPr>
            <a:r>
              <a:rPr lang="en-US" sz="2800"/>
              <a:t>Other pollutants?</a:t>
            </a:r>
            <a:endParaRPr/>
          </a:p>
          <a:p>
            <a:pPr indent="-342900" lvl="0" marL="342900" rtl="0" algn="l">
              <a:lnSpc>
                <a:spcPct val="90000"/>
              </a:lnSpc>
              <a:spcBef>
                <a:spcPts val="560"/>
              </a:spcBef>
              <a:spcAft>
                <a:spcPts val="0"/>
              </a:spcAft>
              <a:buClr>
                <a:schemeClr val="accent2"/>
              </a:buClr>
              <a:buSzPts val="2800"/>
              <a:buChar char="💧"/>
            </a:pPr>
            <a:r>
              <a:rPr lang="en-US" sz="2800"/>
              <a:t>National Policy does not support trades for:</a:t>
            </a:r>
            <a:endParaRPr/>
          </a:p>
          <a:p>
            <a:pPr indent="-228600" lvl="2" marL="1143000" rtl="0" algn="l">
              <a:lnSpc>
                <a:spcPct val="90000"/>
              </a:lnSpc>
              <a:spcBef>
                <a:spcPts val="560"/>
              </a:spcBef>
              <a:spcAft>
                <a:spcPts val="0"/>
              </a:spcAft>
              <a:buClr>
                <a:schemeClr val="accent2"/>
              </a:buClr>
              <a:buSzPts val="2800"/>
              <a:buChar char="💧"/>
            </a:pPr>
            <a:r>
              <a:rPr lang="en-US" sz="2800"/>
              <a:t>Persistent bioaccumulative toxics (PBTs)</a:t>
            </a:r>
            <a:endParaRPr/>
          </a:p>
          <a:p>
            <a:pPr indent="-228600" lvl="3" marL="1600200" rtl="0" algn="l">
              <a:lnSpc>
                <a:spcPct val="90000"/>
              </a:lnSpc>
              <a:spcBef>
                <a:spcPts val="400"/>
              </a:spcBef>
              <a:spcAft>
                <a:spcPts val="0"/>
              </a:spcAft>
              <a:buClr>
                <a:schemeClr val="accent2"/>
              </a:buClr>
              <a:buSzPts val="2000"/>
              <a:buChar char="💧"/>
            </a:pPr>
            <a:r>
              <a:rPr lang="en-US"/>
              <a:t>Except on a pilot basis</a:t>
            </a:r>
            <a:endParaRPr/>
          </a:p>
        </p:txBody>
      </p:sp>
      <p:pic>
        <p:nvPicPr>
          <p:cNvPr id="9770" name="Google Shape;9770;p1493"/>
          <p:cNvPicPr preferRelativeResize="0"/>
          <p:nvPr/>
        </p:nvPicPr>
        <p:blipFill rotWithShape="1">
          <a:blip r:embed="rId3">
            <a:alphaModFix/>
          </a:blip>
          <a:srcRect b="0" l="0" r="0" t="0"/>
          <a:stretch/>
        </p:blipFill>
        <p:spPr>
          <a:xfrm>
            <a:off x="6781800" y="2057400"/>
            <a:ext cx="2362200" cy="16208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